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91" r:id="rId6"/>
    <p:sldId id="285" r:id="rId7"/>
    <p:sldId id="284" r:id="rId8"/>
    <p:sldId id="260" r:id="rId9"/>
    <p:sldId id="262" r:id="rId10"/>
    <p:sldId id="269" r:id="rId11"/>
    <p:sldId id="270" r:id="rId12"/>
    <p:sldId id="265" r:id="rId13"/>
    <p:sldId id="266" r:id="rId14"/>
    <p:sldId id="271" r:id="rId15"/>
    <p:sldId id="272" r:id="rId16"/>
    <p:sldId id="288" r:id="rId17"/>
    <p:sldId id="263" r:id="rId18"/>
    <p:sldId id="287" r:id="rId19"/>
    <p:sldId id="273" r:id="rId20"/>
    <p:sldId id="275" r:id="rId21"/>
    <p:sldId id="276" r:id="rId22"/>
    <p:sldId id="274" r:id="rId23"/>
    <p:sldId id="278" r:id="rId24"/>
    <p:sldId id="279" r:id="rId25"/>
    <p:sldId id="280" r:id="rId26"/>
    <p:sldId id="290" r:id="rId27"/>
    <p:sldId id="282" r:id="rId28"/>
    <p:sldId id="28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67" autoAdjust="0"/>
  </p:normalViewPr>
  <p:slideViewPr>
    <p:cSldViewPr snapToGrid="0">
      <p:cViewPr varScale="1">
        <p:scale>
          <a:sx n="106" d="100"/>
          <a:sy n="106" d="100"/>
        </p:scale>
        <p:origin x="7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CAB8C-29C5-4E12-98D7-9CAF4FD67DA4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4AD78-3665-4A9A-9C9B-07C008400B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https://www.bilibili.com/video/BV1DY4y1Q7Te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4AD78-3665-4A9A-9C9B-07C008400B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438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4AD78-3665-4A9A-9C9B-07C008400B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203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https://www.zhihu.com/tardis/zm/art/629087587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4AD78-3665-4A9A-9C9B-07C008400B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495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https://www.bilibili.com/video/BV11a4y1c7SW</a:t>
            </a:r>
          </a:p>
          <a:p>
            <a:r>
              <a:rPr lang="en-US" altLang="zh-CN" dirty="0"/>
              <a:t>https://www.bilibili.com/video/BV1BM4y177Dk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4AD78-3665-4A9A-9C9B-07C008400BE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217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https://lilianweng.github.io/posts/2023-06-23-agent/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4AD78-3665-4A9A-9C9B-07C008400BE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33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14EA-E18C-4461-A6EF-708BF7410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151B14-699F-40AD-9AAB-FED06055C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BC561-74B1-44FD-BAFE-11B678CCD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99266-AD63-4759-B0AC-AB6F5CE7FD6E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995F3-D269-491F-A7E6-61B954329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80757-9A24-41C8-9D40-AFBE2EBA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470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B0B6D-FAF6-425D-A545-A341D3F5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18CC86-7BBB-4BB8-8112-8CD1AA847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BDCC-D201-4282-B930-E5AF4E87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99266-AD63-4759-B0AC-AB6F5CE7FD6E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7FAFF-D4FA-40F2-A24B-464572A92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762BE-9CCC-43BC-8B2F-AB38EC93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04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F00168-D8C0-4E09-B13D-5D957749C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A35114-20B0-4969-9A59-C0FA02FCC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B6371-594E-4102-B03F-652DAEB40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99266-AD63-4759-B0AC-AB6F5CE7FD6E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6862E-9D64-49A5-86A0-48A28FDB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15061-AA57-496D-89B8-A53F6901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305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2A4B-6689-4F18-8C96-5047AC74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65CB0-8C69-4557-AF5C-F20729242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E09E1-E556-4EEA-B246-6DE57EAE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99266-AD63-4759-B0AC-AB6F5CE7FD6E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AA254-DCF5-40C5-96F0-FB80FF6E3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CC5EE-5ADF-43F5-9F38-47268555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492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6622F-E5A1-4F44-9CE8-1D62AD295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186A7-95C5-4167-93D6-23E08D5E9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522D8-F079-4E0C-8AB2-0C165DA1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99266-AD63-4759-B0AC-AB6F5CE7FD6E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663D6-044A-4A2D-8A49-783ECE26E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BC960-09CA-453D-8992-7294B3F9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682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95A5-D709-4B5C-A581-F5A518E0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265E-8AD3-4BF9-A702-E8B2FF7A2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0DCE3-A295-401D-89CD-A6CFBA29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85FC6-3CCB-4E74-8F3C-09F801F22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99266-AD63-4759-B0AC-AB6F5CE7FD6E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B0756-1DDB-4E78-AAF1-3F8C0889E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AC87E-E0A9-4649-B76A-2092CD49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19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B0B4-3606-46B8-9E1F-FB4274397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323EB-ECD8-49DE-B880-8DE7F10A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1529C-7408-4469-BBB2-7E23E41EE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36E90-0A3A-4804-8398-8A5A3323F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9E3664-4F6C-4794-8CA8-F021430E50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B60C6-93FE-4813-84D6-E39CF87D1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99266-AD63-4759-B0AC-AB6F5CE7FD6E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7923BE-FC80-4A38-8319-115AA299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F8EBF8-4BCC-4ABB-8988-B9BA5E30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803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D8DC-0541-490E-952B-68658DEB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8333D-C63E-4792-884D-9402B49BB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99266-AD63-4759-B0AC-AB6F5CE7FD6E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5EDE8-5B1F-4B1A-8CED-46E9ACDE3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B2129-5C16-48E2-A051-7E8DAACCA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854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2FD151-D957-4DB9-BA38-0F6CAB135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99266-AD63-4759-B0AC-AB6F5CE7FD6E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01CD63-2288-4A46-B069-7D87654D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4FAE7-EDA9-4BA8-B06B-F4CD3B8AE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56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FCD89-78A4-4FF9-B7C0-32928A0AB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11DF7-738F-4239-BF84-161B1D074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B75FA-9967-47C4-B808-34FEEDBE2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9F624-07C4-48C2-BA05-7DB5C94E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99266-AD63-4759-B0AC-AB6F5CE7FD6E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6599C-B83B-41F7-9049-08703AF50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4047B-848C-4E98-BBE2-3F7982F3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783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A8BED-BAD9-4AC5-9C37-75437E29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9ED60C-A73D-49B7-A6ED-F3AEA8F8E6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0F050-F2FA-4EC1-8FA9-23224FB68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DF9ED-AA71-4DD2-91C1-FA3FE845E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99266-AD63-4759-B0AC-AB6F5CE7FD6E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1A4DE-480A-476F-9AF8-A6D023EE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25876-A152-4FEB-BC7E-A284A1EA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99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933E9-DB68-491A-97B0-31819512A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7ED44-B623-43A2-8839-3D5D55CA6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11156-41D7-4364-A0D1-D029928157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99266-AD63-4759-B0AC-AB6F5CE7FD6E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3C2F6-1F7F-4DDD-8F9B-EE77AD350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B89AE-5349-4BE5-B190-26E93EFDD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MSIPCMContentMarking" descr="{&quot;HashCode&quot;:-890195635,&quot;Placement&quot;:&quot;Footer&quot;,&quot;Top&quot;:524.725769,&quot;Left&quot;:464.8326,&quot;SlideWidth&quot;:960,&quot;SlideHeight&quot;:540}">
            <a:extLst>
              <a:ext uri="{FF2B5EF4-FFF2-40B4-BE49-F238E27FC236}">
                <a16:creationId xmlns:a16="http://schemas.microsoft.com/office/drawing/2014/main" id="{2B95BAFE-6028-4814-A62E-6319143781C8}"/>
              </a:ext>
            </a:extLst>
          </p:cNvPr>
          <p:cNvSpPr txBox="1"/>
          <p:nvPr userDrawn="1"/>
        </p:nvSpPr>
        <p:spPr>
          <a:xfrm>
            <a:off x="5903374" y="6664017"/>
            <a:ext cx="385252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600">
                <a:solidFill>
                  <a:srgbClr val="626469"/>
                </a:solidFill>
                <a:latin typeface="Calibri" panose="020F0502020204030204" pitchFamily="34" charset="0"/>
              </a:rPr>
              <a:t>Public</a:t>
            </a:r>
            <a:endParaRPr lang="zh-CN" altLang="en-US" sz="600">
              <a:solidFill>
                <a:srgbClr val="62646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7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ha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e.com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s://www.racknerd.com/NewYear/" TargetMode="External"/><Relationship Id="rId7" Type="http://schemas.openxmlformats.org/officeDocument/2006/relationships/image" Target="../media/image4.png"/><Relationship Id="rId12" Type="http://schemas.openxmlformats.org/officeDocument/2006/relationships/hyperlink" Target="https://github.com/2dust/v2ray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2rayA/v2rayA" TargetMode="External"/><Relationship Id="rId11" Type="http://schemas.openxmlformats.org/officeDocument/2006/relationships/hyperlink" Target="https://github.com/233boy/v2ray/wiki/V2Ray%E4%B8%80%E9%94%AE%E5%AE%89%E8%A3%85%E8%84%9A%E6%9C%AC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E3FAA-BBF5-4938-AC21-DD1D8972B1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Hugging AI	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9C5FFA-AAD5-449A-BEB3-E65AEDAD77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Sleepy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7173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2CFFB-6AC1-4247-BD2B-8F3E8DE7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Prompts Principle – Iterate and adjust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C4A04-2DFC-4319-B82A-42A2AE17A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Record you prompts in text editor</a:t>
            </a:r>
          </a:p>
          <a:p>
            <a:r>
              <a:rPr lang="en-US" altLang="zh-CN" dirty="0"/>
              <a:t>Continuously adjust your prompts based on feedback</a:t>
            </a:r>
          </a:p>
          <a:p>
            <a:r>
              <a:rPr lang="en-US" altLang="zh-CN" dirty="0"/>
              <a:t>If responses fall into the trap of low quality and misdirected responses, start over immediately</a:t>
            </a:r>
          </a:p>
          <a:p>
            <a:r>
              <a:rPr lang="en-US" altLang="zh-CN" dirty="0"/>
              <a:t>Keep iterating until you get satisfactory results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468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84B76-61C7-4C63-86E8-A8D47451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 Programing - Prolegomenon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A8AAD-FA04-4727-9C9C-8429B8F8E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You must know WHAT to do</a:t>
            </a:r>
          </a:p>
          <a:p>
            <a:r>
              <a:rPr lang="en-US" altLang="zh-CN" dirty="0"/>
              <a:t>You should know HOW to do, if not, “Guide AI to give the right direction” and understand it.</a:t>
            </a:r>
          </a:p>
          <a:p>
            <a:r>
              <a:rPr lang="en-US" altLang="zh-CN" dirty="0"/>
              <a:t>Clearly describe your expectations in HOW, able to check the result.</a:t>
            </a:r>
          </a:p>
          <a:p>
            <a:r>
              <a:rPr lang="en-US" altLang="zh-CN" dirty="0"/>
              <a:t>Reference to the “Prompts Principle”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071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4689-0012-4BEA-85D7-61A9ED21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 Programing - Operation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4280C-0012-4065-8093-11FC1B8A1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Explicit programming language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"Please use C/C++/Python/Kotlin/Shell script to implement the following functions“</a:t>
            </a:r>
          </a:p>
          <a:p>
            <a:r>
              <a:rPr lang="en-US" altLang="zh-CN" dirty="0"/>
              <a:t>Clear limits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"Use only basic Linux commands“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"Only use C++ standard library“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"Don't use dynamically allocated memory“</a:t>
            </a:r>
          </a:p>
          <a:p>
            <a:r>
              <a:rPr lang="en-US" altLang="zh-CN" dirty="0"/>
              <a:t>Ask to check conditions and point out missing conditions and logic errors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"If there are logical errors or missing conditions in a request, please point it out“</a:t>
            </a:r>
          </a:p>
          <a:p>
            <a:r>
              <a:rPr lang="en-US" altLang="zh-CN" dirty="0"/>
              <a:t>Estimate the length of generated code and make a reasonable split of requirements or code output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“First output the __</a:t>
            </a:r>
            <a:r>
              <a:rPr lang="en-US" altLang="zh-CN" dirty="0" err="1"/>
              <a:t>init</a:t>
            </a:r>
            <a:r>
              <a:rPr lang="en-US" altLang="zh-CN" dirty="0"/>
              <a:t>__() function and </a:t>
            </a:r>
            <a:r>
              <a:rPr lang="en-US" altLang="zh-CN" dirty="0" err="1"/>
              <a:t>init_ui</a:t>
            </a:r>
            <a:r>
              <a:rPr lang="en-US" altLang="zh-CN" dirty="0"/>
              <a:t>() function.”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"Output one test case at a time, I say "continue" and enter the next one"</a:t>
            </a:r>
          </a:p>
        </p:txBody>
      </p:sp>
    </p:spTree>
    <p:extLst>
      <p:ext uri="{BB962C8B-B14F-4D97-AF65-F5344CB8AC3E}">
        <p14:creationId xmlns:p14="http://schemas.microsoft.com/office/powerpoint/2010/main" val="1558180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4689-0012-4BEA-85D7-61A9ED21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 Programing - Operation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4280C-0012-4065-8093-11FC1B8A1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04154"/>
          </a:xfrm>
        </p:spPr>
        <p:txBody>
          <a:bodyPr>
            <a:normAutofit/>
          </a:bodyPr>
          <a:lstStyle/>
          <a:p>
            <a:r>
              <a:rPr lang="en-US" altLang="zh-CN" dirty="0"/>
              <a:t>Specify the function name to clarify the function </a:t>
            </a:r>
            <a:r>
              <a:rPr lang="en-US" altLang="zh-CN" dirty="0" err="1"/>
              <a:t>function</a:t>
            </a:r>
            <a:r>
              <a:rPr lang="en-US" altLang="zh-CN" dirty="0"/>
              <a:t> and input and output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"Write a </a:t>
            </a:r>
            <a:r>
              <a:rPr lang="en-US" altLang="zh-CN" dirty="0" err="1"/>
              <a:t>split_text</a:t>
            </a:r>
            <a:r>
              <a:rPr lang="en-US" altLang="zh-CN" dirty="0"/>
              <a:t> function that accepts a string as input...returns the parsed list“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"Implementation function: </a:t>
            </a:r>
            <a:r>
              <a:rPr lang="en-US" altLang="zh-CN" dirty="0" err="1"/>
              <a:t>split_text</a:t>
            </a:r>
            <a:r>
              <a:rPr lang="en-US" altLang="zh-CN" dirty="0"/>
              <a:t>(text: str) -&gt; List(str),...“</a:t>
            </a:r>
          </a:p>
          <a:p>
            <a:r>
              <a:rPr lang="en-US" altLang="zh-CN" dirty="0"/>
              <a:t>Naming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Very helpful for clear descriptions, especially when an object is mentioned repeatedly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“First split the text into lines with ‘\n’ characters. For each item of lines,...“</a:t>
            </a:r>
          </a:p>
          <a:p>
            <a:r>
              <a:rPr lang="en-US" altLang="zh-CN" dirty="0"/>
              <a:t>Ask for test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"Please provide test code“</a:t>
            </a:r>
          </a:p>
        </p:txBody>
      </p:sp>
    </p:spTree>
    <p:extLst>
      <p:ext uri="{BB962C8B-B14F-4D97-AF65-F5344CB8AC3E}">
        <p14:creationId xmlns:p14="http://schemas.microsoft.com/office/powerpoint/2010/main" val="2414616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D996-EF4A-4E94-8CB2-AA34BD41A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 Programing - Tips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A836A-6786-413D-83B6-6BBA4EC6A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Open another AI interface to check the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Generative Adversarial</a:t>
            </a:r>
          </a:p>
          <a:p>
            <a:r>
              <a:rPr lang="en-US" altLang="zh-CN" dirty="0"/>
              <a:t>Request comments and code explanations</a:t>
            </a:r>
          </a:p>
          <a:p>
            <a:r>
              <a:rPr lang="en-US" altLang="zh-CN" dirty="0"/>
              <a:t>Due to Temperature, the results will be different each time, try again multiple times to get the best results.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1486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56CB9-E74B-4DDA-BF0E-6FA4E6EE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 Programing - Example</a:t>
            </a:r>
            <a:endParaRPr lang="zh-CN" alt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33C7938-70F9-47BF-8812-3A8C1DB57A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900595"/>
              </p:ext>
            </p:extLst>
          </p:nvPr>
        </p:nvGraphicFramePr>
        <p:xfrm>
          <a:off x="1281976" y="2766219"/>
          <a:ext cx="3746153" cy="1325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" name="Packager Shell Object" showAsIcon="1" r:id="rId3" imgW="1238400" imgH="437400" progId="Package">
                  <p:embed/>
                </p:oleObj>
              </mc:Choice>
              <mc:Fallback>
                <p:oleObj name="Packager Shell Object" showAsIcon="1" r:id="rId3" imgW="123840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81976" y="2766219"/>
                        <a:ext cx="3746153" cy="1325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1714BBB-1109-446C-8F60-C199A1191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169491"/>
              </p:ext>
            </p:extLst>
          </p:nvPr>
        </p:nvGraphicFramePr>
        <p:xfrm>
          <a:off x="6096000" y="2766219"/>
          <a:ext cx="4332087" cy="1325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" name="Packager Shell Object" showAsIcon="1" r:id="rId5" imgW="1432080" imgH="437400" progId="Package">
                  <p:embed/>
                </p:oleObj>
              </mc:Choice>
              <mc:Fallback>
                <p:oleObj name="Packager Shell Object" showAsIcon="1" r:id="rId5" imgW="14320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0" y="2766219"/>
                        <a:ext cx="4332087" cy="13255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499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Slide Background">
            <a:extLst>
              <a:ext uri="{FF2B5EF4-FFF2-40B4-BE49-F238E27FC236}">
                <a16:creationId xmlns:a16="http://schemas.microsoft.com/office/drawing/2014/main" id="{924D84CD-5280-4B52-B96E-8EDAA2B2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14">
            <a:extLst>
              <a:ext uri="{FF2B5EF4-FFF2-40B4-BE49-F238E27FC236}">
                <a16:creationId xmlns:a16="http://schemas.microsoft.com/office/drawing/2014/main" id="{3E65D517-46E4-8037-A63D-629DE1253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E3825-0E0F-4D2C-B143-66C4D4F8E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76198"/>
            <a:ext cx="10477600" cy="1157242"/>
          </a:xfrm>
        </p:spPr>
        <p:txBody>
          <a:bodyPr>
            <a:normAutofit/>
          </a:bodyPr>
          <a:lstStyle/>
          <a:p>
            <a:r>
              <a:rPr lang="en-US" altLang="zh-CN" sz="4000"/>
              <a:t>Problem</a:t>
            </a:r>
            <a:endParaRPr lang="zh-CN" altLang="en-US" sz="4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16CC9-CEC0-45BF-96EB-1AA7D3D3A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90" y="4529205"/>
            <a:ext cx="1240708" cy="1240708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80E37760-18F4-40D5-AEC1-55E1C7977DB5}"/>
              </a:ext>
            </a:extLst>
          </p:cNvPr>
          <p:cNvSpPr/>
          <p:nvPr/>
        </p:nvSpPr>
        <p:spPr>
          <a:xfrm>
            <a:off x="2049484" y="2122098"/>
            <a:ext cx="8290126" cy="1909434"/>
          </a:xfrm>
          <a:prstGeom prst="cloudCallout">
            <a:avLst>
              <a:gd name="adj1" fmla="val -38692"/>
              <a:gd name="adj2" fmla="val 86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98323" indent="-298323" defTabSz="7955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88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knowledge-containing capacity of LLM is limited and time-sensitive.</a:t>
            </a:r>
          </a:p>
          <a:p>
            <a:pPr marL="298323" indent="-298323" defTabSz="7955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88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Adding new knowledge to LLM is difficult and costly.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C8F7B50-619D-4F96-8744-FF305643F8B0}"/>
              </a:ext>
            </a:extLst>
          </p:cNvPr>
          <p:cNvSpPr/>
          <p:nvPr/>
        </p:nvSpPr>
        <p:spPr>
          <a:xfrm>
            <a:off x="4643131" y="4927932"/>
            <a:ext cx="5696479" cy="1070079"/>
          </a:xfrm>
          <a:prstGeom prst="cloudCallout">
            <a:avLst>
              <a:gd name="adj1" fmla="val -78235"/>
              <a:gd name="adj2" fmla="val -49768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5528">
              <a:spcAft>
                <a:spcPts val="600"/>
              </a:spcAft>
            </a:pPr>
            <a:r>
              <a:rPr lang="en-US" altLang="zh-CN" sz="2088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How to solve this problem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804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188335-03B7-428C-860D-A25797B5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Retrieval-Augmented Generation</a:t>
            </a:r>
            <a:r>
              <a:rPr lang="zh-CN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（</a:t>
            </a:r>
            <a:r>
              <a:rPr lang="en-US" altLang="zh-CN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RAG</a:t>
            </a:r>
            <a:r>
              <a:rPr lang="zh-CN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994922F3-DCDE-4244-AC1A-2D7378C40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9224"/>
            <a:ext cx="10512547" cy="43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67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62E4-8A09-4C9D-B26F-61975E52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58901" cy="1325563"/>
          </a:xfrm>
        </p:spPr>
        <p:txBody>
          <a:bodyPr/>
          <a:lstStyle/>
          <a:p>
            <a:r>
              <a:rPr lang="en-US" altLang="zh-CN" dirty="0"/>
              <a:t>RAG Prompt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CFD8D-D590-4BD3-A984-FC8FA807CAB7}"/>
              </a:ext>
            </a:extLst>
          </p:cNvPr>
          <p:cNvSpPr txBox="1"/>
          <p:nvPr/>
        </p:nvSpPr>
        <p:spPr>
          <a:xfrm>
            <a:off x="5609150" y="1196508"/>
            <a:ext cx="609750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Please answer the questions based on the following knowledge:</a:t>
            </a: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Knowledge: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"""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2023, the application scenarios of the large model industry can be divided into two types of application scenarios: generation and decision-making. The expected business value of decision-making scenarios is higher.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generation scenarios in the large model industry mainly include dialogue interaction, code development, agents, etc.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 scenarios of NLP include text classification, machine translation, sentiment analysis, automatic summarization, etc.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"""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question: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"""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In 2023, what categories can the application scenarios of the large model industry be divided into?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"""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3BFF45-CF5E-4D1F-86DD-BAEF3D708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2" y="2820309"/>
            <a:ext cx="1714649" cy="1714649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AA965852-313F-4E6C-883F-EAA145A94665}"/>
              </a:ext>
            </a:extLst>
          </p:cNvPr>
          <p:cNvSpPr/>
          <p:nvPr/>
        </p:nvSpPr>
        <p:spPr>
          <a:xfrm>
            <a:off x="1234024" y="1690688"/>
            <a:ext cx="3202174" cy="808022"/>
          </a:xfrm>
          <a:prstGeom prst="wedgeRectCallout">
            <a:avLst>
              <a:gd name="adj1" fmla="val -38688"/>
              <a:gd name="adj2" fmla="val 105077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2023, what categories can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 application scenarios of the large model industry be divided into?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E8CA3D1-F5A7-4C34-BCBB-EDC2C1CD8A3F}"/>
              </a:ext>
            </a:extLst>
          </p:cNvPr>
          <p:cNvSpPr/>
          <p:nvPr/>
        </p:nvSpPr>
        <p:spPr>
          <a:xfrm>
            <a:off x="2732148" y="3177765"/>
            <a:ext cx="2290526" cy="808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Prompt to LLM</a:t>
            </a:r>
            <a:endParaRPr lang="zh-CN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A87D73-ED99-407F-9711-657E6C5498C6}"/>
              </a:ext>
            </a:extLst>
          </p:cNvPr>
          <p:cNvSpPr/>
          <p:nvPr/>
        </p:nvSpPr>
        <p:spPr>
          <a:xfrm>
            <a:off x="5314384" y="2362954"/>
            <a:ext cx="6654297" cy="2408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E28F4D74-9A78-4A73-AE01-415195AEC2A0}"/>
              </a:ext>
            </a:extLst>
          </p:cNvPr>
          <p:cNvSpPr/>
          <p:nvPr/>
        </p:nvSpPr>
        <p:spPr>
          <a:xfrm>
            <a:off x="1500876" y="5260874"/>
            <a:ext cx="2462543" cy="706171"/>
          </a:xfrm>
          <a:prstGeom prst="borderCallout1">
            <a:avLst>
              <a:gd name="adj1" fmla="val 20033"/>
              <a:gd name="adj2" fmla="val 101498"/>
              <a:gd name="adj3" fmla="val -136217"/>
              <a:gd name="adj4" fmla="val 1532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External Knowledge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36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8FDF2-A960-44DF-9E06-5FBF9A891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Database &amp; Indexing</a:t>
            </a: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E335CA-2E9F-4DEB-8888-AC9B3C873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854" y="666728"/>
            <a:ext cx="4509277" cy="54657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B14B1B-9A3D-4FF9-8E19-2A96E9241070}"/>
              </a:ext>
            </a:extLst>
          </p:cNvPr>
          <p:cNvSpPr/>
          <p:nvPr/>
        </p:nvSpPr>
        <p:spPr>
          <a:xfrm>
            <a:off x="7821226" y="1908699"/>
            <a:ext cx="1740023" cy="14470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99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E369D-3B50-45EE-815B-B256C3E9B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 - Empower Traditional Applications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C929C-838B-4D48-92F8-0DF078F52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3524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50338-6971-468B-A06A-42880BFE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Encoding</a:t>
            </a:r>
            <a:endParaRPr lang="zh-CN" altLang="en-US" dirty="0"/>
          </a:p>
        </p:txBody>
      </p:sp>
      <p:pic>
        <p:nvPicPr>
          <p:cNvPr id="3074" name="Picture 2" descr="Unicode">
            <a:extLst>
              <a:ext uri="{FF2B5EF4-FFF2-40B4-BE49-F238E27FC236}">
                <a16:creationId xmlns:a16="http://schemas.microsoft.com/office/drawing/2014/main" id="{61307F6F-B130-456B-A55B-A3BF127DF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959" y="850205"/>
            <a:ext cx="7018564" cy="336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A447EE02-7FD2-4888-814D-9D8C20C17065}"/>
              </a:ext>
            </a:extLst>
          </p:cNvPr>
          <p:cNvSpPr/>
          <p:nvPr/>
        </p:nvSpPr>
        <p:spPr>
          <a:xfrm>
            <a:off x="461477" y="1690688"/>
            <a:ext cx="3000652" cy="1231776"/>
          </a:xfrm>
          <a:prstGeom prst="cloudCallout">
            <a:avLst>
              <a:gd name="adj1" fmla="val -25461"/>
              <a:gd name="adj2" fmla="val 791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Assign a unique code to each word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63930-5855-444D-8E48-3E148763C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64" y="3429000"/>
            <a:ext cx="1104900" cy="108585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01097FA-9BE8-44E1-A034-A22D3AA96BD8}"/>
              </a:ext>
            </a:extLst>
          </p:cNvPr>
          <p:cNvSpPr/>
          <p:nvPr/>
        </p:nvSpPr>
        <p:spPr>
          <a:xfrm>
            <a:off x="3524435" y="2118049"/>
            <a:ext cx="116886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Unicode</a:t>
            </a:r>
            <a:endParaRPr lang="zh-CN" altLang="en-US" sz="1600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96881A0A-7DAE-4349-9CDD-CC0905775823}"/>
              </a:ext>
            </a:extLst>
          </p:cNvPr>
          <p:cNvSpPr/>
          <p:nvPr/>
        </p:nvSpPr>
        <p:spPr>
          <a:xfrm>
            <a:off x="461477" y="4935984"/>
            <a:ext cx="3000652" cy="1231776"/>
          </a:xfrm>
          <a:prstGeom prst="cloudCallout">
            <a:avLst>
              <a:gd name="adj1" fmla="val -25266"/>
              <a:gd name="adj2" fmla="val -838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How to encode relationships</a:t>
            </a:r>
            <a:endParaRPr lang="zh-CN" alt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5FEA83C-CA2A-4FD6-B880-BB9FDDF411AF}"/>
              </a:ext>
            </a:extLst>
          </p:cNvPr>
          <p:cNvSpPr/>
          <p:nvPr/>
        </p:nvSpPr>
        <p:spPr>
          <a:xfrm>
            <a:off x="3524435" y="5010040"/>
            <a:ext cx="1784412" cy="1083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Feature-based encoding</a:t>
            </a:r>
            <a:endParaRPr lang="zh-CN" altLang="en-US" sz="16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6C3C150-F1D7-4810-8007-329BDCC50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788585"/>
              </p:ext>
            </p:extLst>
          </p:nvPr>
        </p:nvGraphicFramePr>
        <p:xfrm>
          <a:off x="5491701" y="5005164"/>
          <a:ext cx="6306722" cy="1104900"/>
        </p:xfrm>
        <a:graphic>
          <a:graphicData uri="http://schemas.openxmlformats.org/drawingml/2006/table">
            <a:tbl>
              <a:tblPr/>
              <a:tblGrid>
                <a:gridCol w="845594">
                  <a:extLst>
                    <a:ext uri="{9D8B030D-6E8A-4147-A177-3AD203B41FA5}">
                      <a16:colId xmlns:a16="http://schemas.microsoft.com/office/drawing/2014/main" val="1538051127"/>
                    </a:ext>
                  </a:extLst>
                </a:gridCol>
                <a:gridCol w="845594">
                  <a:extLst>
                    <a:ext uri="{9D8B030D-6E8A-4147-A177-3AD203B41FA5}">
                      <a16:colId xmlns:a16="http://schemas.microsoft.com/office/drawing/2014/main" val="3003549193"/>
                    </a:ext>
                  </a:extLst>
                </a:gridCol>
                <a:gridCol w="845594">
                  <a:extLst>
                    <a:ext uri="{9D8B030D-6E8A-4147-A177-3AD203B41FA5}">
                      <a16:colId xmlns:a16="http://schemas.microsoft.com/office/drawing/2014/main" val="697919297"/>
                    </a:ext>
                  </a:extLst>
                </a:gridCol>
                <a:gridCol w="845594">
                  <a:extLst>
                    <a:ext uri="{9D8B030D-6E8A-4147-A177-3AD203B41FA5}">
                      <a16:colId xmlns:a16="http://schemas.microsoft.com/office/drawing/2014/main" val="1209463941"/>
                    </a:ext>
                  </a:extLst>
                </a:gridCol>
                <a:gridCol w="845594">
                  <a:extLst>
                    <a:ext uri="{9D8B030D-6E8A-4147-A177-3AD203B41FA5}">
                      <a16:colId xmlns:a16="http://schemas.microsoft.com/office/drawing/2014/main" val="4109914644"/>
                    </a:ext>
                  </a:extLst>
                </a:gridCol>
                <a:gridCol w="1233158">
                  <a:extLst>
                    <a:ext uri="{9D8B030D-6E8A-4147-A177-3AD203B41FA5}">
                      <a16:colId xmlns:a16="http://schemas.microsoft.com/office/drawing/2014/main" val="3157939112"/>
                    </a:ext>
                  </a:extLst>
                </a:gridCol>
                <a:gridCol w="845594">
                  <a:extLst>
                    <a:ext uri="{9D8B030D-6E8A-4147-A177-3AD203B41FA5}">
                      <a16:colId xmlns:a16="http://schemas.microsoft.com/office/drawing/2014/main" val="722677343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creatures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plush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woof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meow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walk upright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intelligent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58111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Cat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42213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Dog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87388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88549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Android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27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010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84143-C0E0-4756-A006-BDA73230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altLang="zh-CN" sz="4800" dirty="0"/>
              <a:t>Embedding</a:t>
            </a:r>
            <a:endParaRPr lang="zh-CN" altLang="en-US" sz="4800" dirty="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F7FDB-F66C-4ACA-89C4-2F7AF5F24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altLang="zh-CN" sz="2200" dirty="0"/>
              <a:t>Impossible to define artificially</a:t>
            </a:r>
          </a:p>
          <a:p>
            <a:r>
              <a:rPr lang="en-US" altLang="zh-CN" sz="2200" dirty="0"/>
              <a:t>Obtained through machine learning</a:t>
            </a:r>
            <a:endParaRPr lang="zh-CN" alt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167894-A42E-4574-AA70-C3F60F4F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354" y="2631949"/>
            <a:ext cx="4020694" cy="3678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A1AC98-C639-4324-89F1-17F9E8205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64" y="3031236"/>
            <a:ext cx="5468112" cy="306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4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A225-A023-477E-838B-6860E633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 Database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9777C-B887-4C0A-83DC-1C3F6C6A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Quickly retrieve similar vectors</a:t>
            </a:r>
          </a:p>
          <a:p>
            <a:r>
              <a:rPr lang="en-US" altLang="zh-CN" dirty="0"/>
              <a:t>How to compare vector similarities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en-US" altLang="zh-CN" dirty="0"/>
              <a:t>Cosine similarity</a:t>
            </a:r>
          </a:p>
          <a:p>
            <a:pPr lvl="1"/>
            <a:r>
              <a:rPr lang="en-US" altLang="zh-CN" dirty="0"/>
              <a:t>Euclidean distance</a:t>
            </a:r>
          </a:p>
          <a:p>
            <a:r>
              <a:rPr lang="en-US" altLang="zh-CN" dirty="0"/>
              <a:t>Related algorithm</a:t>
            </a:r>
          </a:p>
          <a:p>
            <a:pPr lvl="1"/>
            <a:r>
              <a:rPr lang="en-US" altLang="zh-CN" dirty="0"/>
              <a:t>Clustering</a:t>
            </a:r>
          </a:p>
          <a:p>
            <a:pPr lvl="1"/>
            <a:r>
              <a:rPr lang="en-US" altLang="zh-CN" dirty="0"/>
              <a:t>Locality Sensitive Hashing + Segmentation</a:t>
            </a:r>
          </a:p>
          <a:p>
            <a:pPr lvl="1"/>
            <a:r>
              <a:rPr lang="en-US" altLang="zh-CN" dirty="0"/>
              <a:t>Quantization</a:t>
            </a:r>
          </a:p>
          <a:p>
            <a:pPr lvl="1"/>
            <a:r>
              <a:rPr lang="en-US" altLang="zh-CN" dirty="0"/>
              <a:t>Fast Approximate Nearest Neighbors Search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0D2CF7-68CF-4153-9FFE-F8B7E4F44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479" y="1377861"/>
            <a:ext cx="2569321" cy="2051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87A172-9350-4856-9081-8953DD03F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925" y="3757336"/>
            <a:ext cx="3713875" cy="239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59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9751F-1DE7-48C2-BC94-84E7D2A72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Imagine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DC7AB-F50E-49B2-AAB9-52955BBF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97" y="5081017"/>
            <a:ext cx="1411858" cy="1411858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CF77127A-214F-4F96-80BB-5A308821B1E3}"/>
              </a:ext>
            </a:extLst>
          </p:cNvPr>
          <p:cNvSpPr/>
          <p:nvPr/>
        </p:nvSpPr>
        <p:spPr>
          <a:xfrm>
            <a:off x="2130641" y="365126"/>
            <a:ext cx="9721048" cy="5363356"/>
          </a:xfrm>
          <a:prstGeom prst="cloudCallout">
            <a:avLst>
              <a:gd name="adj1" fmla="val -53175"/>
              <a:gd name="adj2" fmla="val 4275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9A1B47-51CE-45DA-B9F6-83D23919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046" y="1090572"/>
            <a:ext cx="1229557" cy="122955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9D05E0-17F2-486B-B5E2-8C98B24DED92}"/>
              </a:ext>
            </a:extLst>
          </p:cNvPr>
          <p:cNvCxnSpPr>
            <a:cxnSpLocks/>
          </p:cNvCxnSpPr>
          <p:nvPr/>
        </p:nvCxnSpPr>
        <p:spPr>
          <a:xfrm flipV="1">
            <a:off x="4199754" y="2551859"/>
            <a:ext cx="5513070" cy="1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F688E35-6787-415D-99DD-50D27E391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545" y="1129519"/>
            <a:ext cx="1178418" cy="129405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C88C8D-1A17-4596-99E7-AAE76B75B333}"/>
              </a:ext>
            </a:extLst>
          </p:cNvPr>
          <p:cNvCxnSpPr>
            <a:cxnSpLocks/>
          </p:cNvCxnSpPr>
          <p:nvPr/>
        </p:nvCxnSpPr>
        <p:spPr>
          <a:xfrm flipH="1">
            <a:off x="4199754" y="3218725"/>
            <a:ext cx="5513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3E06C2-99C4-47E1-B87D-DFF8CA65CDC4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199754" y="2423576"/>
            <a:ext cx="0" cy="2841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0812F9-48E6-4CFA-B1E4-47EE1D9CE996}"/>
              </a:ext>
            </a:extLst>
          </p:cNvPr>
          <p:cNvCxnSpPr>
            <a:cxnSpLocks/>
          </p:cNvCxnSpPr>
          <p:nvPr/>
        </p:nvCxnSpPr>
        <p:spPr>
          <a:xfrm flipH="1">
            <a:off x="9712824" y="2320129"/>
            <a:ext cx="1" cy="2610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73D604E-4D75-4E93-84B3-3F2A4D00EE43}"/>
              </a:ext>
            </a:extLst>
          </p:cNvPr>
          <p:cNvSpPr/>
          <p:nvPr/>
        </p:nvSpPr>
        <p:spPr>
          <a:xfrm>
            <a:off x="5340554" y="1663858"/>
            <a:ext cx="3231471" cy="7865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900" dirty="0">
                <a:solidFill>
                  <a:schemeClr val="tx1"/>
                </a:solidFill>
              </a:rPr>
              <a:t>Check whether the following content meets the following conditions, if so, output &lt;&lt;&lt;True&gt;&gt;&gt;, otherwise return &lt;&lt;&lt;False&gt;&gt;&gt;</a:t>
            </a:r>
          </a:p>
          <a:p>
            <a:r>
              <a:rPr lang="en-US" altLang="zh-CN" sz="900" dirty="0">
                <a:solidFill>
                  <a:schemeClr val="tx1"/>
                </a:solidFill>
              </a:rPr>
              <a:t>content: “””......”””</a:t>
            </a:r>
          </a:p>
          <a:p>
            <a:r>
              <a:rPr lang="en-US" altLang="zh-CN" sz="900" dirty="0">
                <a:solidFill>
                  <a:schemeClr val="tx1"/>
                </a:solidFill>
              </a:rPr>
              <a:t>condition: “””......”””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796CFD-01E5-4413-97ED-EE4D8739CEBA}"/>
              </a:ext>
            </a:extLst>
          </p:cNvPr>
          <p:cNvSpPr/>
          <p:nvPr/>
        </p:nvSpPr>
        <p:spPr>
          <a:xfrm>
            <a:off x="5340554" y="2826852"/>
            <a:ext cx="3231471" cy="2906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900" dirty="0">
                <a:solidFill>
                  <a:schemeClr val="tx1"/>
                </a:solidFill>
              </a:rPr>
              <a:t>I know your prompt, the answer should be &lt;&lt;&lt;True&gt;&gt;&gt;, 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3087" name="Arrow: Curved Left 3086">
            <a:extLst>
              <a:ext uri="{FF2B5EF4-FFF2-40B4-BE49-F238E27FC236}">
                <a16:creationId xmlns:a16="http://schemas.microsoft.com/office/drawing/2014/main" id="{1F3AA121-5863-48DF-953F-44F8D6DD48B5}"/>
              </a:ext>
            </a:extLst>
          </p:cNvPr>
          <p:cNvSpPr/>
          <p:nvPr/>
        </p:nvSpPr>
        <p:spPr>
          <a:xfrm>
            <a:off x="4199755" y="3533313"/>
            <a:ext cx="1045338" cy="541535"/>
          </a:xfrm>
          <a:prstGeom prst="curvedLeftArrow">
            <a:avLst>
              <a:gd name="adj1" fmla="val 0"/>
              <a:gd name="adj2" fmla="val 15118"/>
              <a:gd name="adj3" fmla="val 403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16C176D-FD14-479C-ACF9-CF034FB11604}"/>
              </a:ext>
            </a:extLst>
          </p:cNvPr>
          <p:cNvSpPr/>
          <p:nvPr/>
        </p:nvSpPr>
        <p:spPr>
          <a:xfrm>
            <a:off x="5340551" y="3641650"/>
            <a:ext cx="3231471" cy="2906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900" dirty="0">
                <a:solidFill>
                  <a:schemeClr val="tx1"/>
                </a:solidFill>
              </a:rPr>
              <a:t>Check the string that wrapped by &lt;&lt;&lt;&gt;&gt;&gt;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51" name="Arrow: Curved Left 50">
            <a:extLst>
              <a:ext uri="{FF2B5EF4-FFF2-40B4-BE49-F238E27FC236}">
                <a16:creationId xmlns:a16="http://schemas.microsoft.com/office/drawing/2014/main" id="{867BD9CD-9610-4BA2-9186-C6E42B370301}"/>
              </a:ext>
            </a:extLst>
          </p:cNvPr>
          <p:cNvSpPr/>
          <p:nvPr/>
        </p:nvSpPr>
        <p:spPr>
          <a:xfrm>
            <a:off x="4223848" y="4389435"/>
            <a:ext cx="1045338" cy="541535"/>
          </a:xfrm>
          <a:prstGeom prst="curvedLeftArrow">
            <a:avLst>
              <a:gd name="adj1" fmla="val 0"/>
              <a:gd name="adj2" fmla="val 15118"/>
              <a:gd name="adj3" fmla="val 403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FB6ACB6-7B1A-470C-AC8F-609A1B2F9B0A}"/>
              </a:ext>
            </a:extLst>
          </p:cNvPr>
          <p:cNvSpPr/>
          <p:nvPr/>
        </p:nvSpPr>
        <p:spPr>
          <a:xfrm>
            <a:off x="5340551" y="4514884"/>
            <a:ext cx="3231471" cy="2906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900" dirty="0">
                <a:solidFill>
                  <a:schemeClr val="tx1"/>
                </a:solidFill>
              </a:rPr>
              <a:t>Execute True or False branch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65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 animBg="1"/>
      <p:bldP spid="30" grpId="0" animBg="1"/>
      <p:bldP spid="3087" grpId="0" animBg="1"/>
      <p:bldP spid="48" grpId="0" animBg="1"/>
      <p:bldP spid="51" grpId="0" animBg="1"/>
      <p:bldP spid="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54481-BC82-4B6D-BDB2-707003DD1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Imagine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D7E63C-F3E3-473E-BF26-2436813E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81" y="4933359"/>
            <a:ext cx="1996613" cy="1463167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29EB575-668D-4670-B286-F99ED15597E0}"/>
              </a:ext>
            </a:extLst>
          </p:cNvPr>
          <p:cNvSpPr/>
          <p:nvPr/>
        </p:nvSpPr>
        <p:spPr>
          <a:xfrm>
            <a:off x="838200" y="1103621"/>
            <a:ext cx="10693893" cy="3139906"/>
          </a:xfrm>
          <a:prstGeom prst="cloudCallout">
            <a:avLst>
              <a:gd name="adj1" fmla="val -31625"/>
              <a:gd name="adj2" fmla="val 67183"/>
            </a:avLst>
          </a:prstGeom>
          <a:solidFill>
            <a:srgbClr val="FFD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 Can be a part of your program.</a:t>
            </a:r>
          </a:p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 Can be the CPU of your program.</a:t>
            </a:r>
          </a:p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 Can make nature language as code.</a:t>
            </a:r>
          </a:p>
        </p:txBody>
      </p:sp>
      <p:sp>
        <p:nvSpPr>
          <p:cNvPr id="9" name="Wave 8">
            <a:extLst>
              <a:ext uri="{FF2B5EF4-FFF2-40B4-BE49-F238E27FC236}">
                <a16:creationId xmlns:a16="http://schemas.microsoft.com/office/drawing/2014/main" id="{EF741A54-749A-41F9-9183-0FFD4F54E62B}"/>
              </a:ext>
            </a:extLst>
          </p:cNvPr>
          <p:cNvSpPr/>
          <p:nvPr/>
        </p:nvSpPr>
        <p:spPr>
          <a:xfrm>
            <a:off x="4136993" y="4634144"/>
            <a:ext cx="7013359" cy="461639"/>
          </a:xfrm>
          <a:prstGeom prst="wav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Rename downloaded media files so they can be scraped correctly.</a:t>
            </a:r>
            <a:endParaRPr lang="zh-CN" altLang="en-US" dirty="0"/>
          </a:p>
        </p:txBody>
      </p:sp>
      <p:sp>
        <p:nvSpPr>
          <p:cNvPr id="10" name="Wave 9">
            <a:extLst>
              <a:ext uri="{FF2B5EF4-FFF2-40B4-BE49-F238E27FC236}">
                <a16:creationId xmlns:a16="http://schemas.microsoft.com/office/drawing/2014/main" id="{75D81EE6-B50D-4FAF-A135-BDD834DB0C39}"/>
              </a:ext>
            </a:extLst>
          </p:cNvPr>
          <p:cNvSpPr/>
          <p:nvPr/>
        </p:nvSpPr>
        <p:spPr>
          <a:xfrm>
            <a:off x="4136993" y="5276635"/>
            <a:ext cx="7013360" cy="461639"/>
          </a:xfrm>
          <a:prstGeom prst="wav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Collect information from web to extract and retain valuable content.</a:t>
            </a:r>
            <a:endParaRPr lang="zh-CN" altLang="en-US" dirty="0"/>
          </a:p>
        </p:txBody>
      </p:sp>
      <p:sp>
        <p:nvSpPr>
          <p:cNvPr id="11" name="Wave 10">
            <a:extLst>
              <a:ext uri="{FF2B5EF4-FFF2-40B4-BE49-F238E27FC236}">
                <a16:creationId xmlns:a16="http://schemas.microsoft.com/office/drawing/2014/main" id="{9A03A5E1-4D5F-460F-8D57-589452477E2B}"/>
              </a:ext>
            </a:extLst>
          </p:cNvPr>
          <p:cNvSpPr/>
          <p:nvPr/>
        </p:nvSpPr>
        <p:spPr>
          <a:xfrm>
            <a:off x="4136993" y="5919126"/>
            <a:ext cx="7013360" cy="461639"/>
          </a:xfrm>
          <a:prstGeom prst="wav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More user-friendly schedule.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536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3AE65-97C6-493B-8B9B-2E45640F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9" y="5632386"/>
            <a:ext cx="9681882" cy="73988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altLang="zh-CN" sz="5400" b="1" dirty="0">
                <a:solidFill>
                  <a:srgbClr val="FF0000"/>
                </a:solidFill>
              </a:rPr>
              <a:t>Agent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E8CD3-4A63-4EB8-8DCF-52747C40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1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443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CB9AC-F315-4C6D-BAA5-1CA6786F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/>
              <a:t>What’s Agent - AI vs Human</a:t>
            </a:r>
            <a:endParaRPr lang="zh-CN" altLang="en-US" dirty="0"/>
          </a:p>
        </p:txBody>
      </p:sp>
      <p:pic>
        <p:nvPicPr>
          <p:cNvPr id="4" name="Picture 3" descr="A blue and green chat bubbles&#10;&#10;Description automatically generated">
            <a:extLst>
              <a:ext uri="{FF2B5EF4-FFF2-40B4-BE49-F238E27FC236}">
                <a16:creationId xmlns:a16="http://schemas.microsoft.com/office/drawing/2014/main" id="{B308763B-2A93-4346-8476-8A0DAD024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31" y="2681453"/>
            <a:ext cx="3399181" cy="3365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9E7CE5-6BF8-4230-9E50-F5934D58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438" y="679010"/>
            <a:ext cx="2957031" cy="54999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13AB01-0E0B-44C4-8713-801514E0855B}"/>
              </a:ext>
            </a:extLst>
          </p:cNvPr>
          <p:cNvSpPr/>
          <p:nvPr/>
        </p:nvSpPr>
        <p:spPr>
          <a:xfrm>
            <a:off x="864719" y="1836173"/>
            <a:ext cx="3738804" cy="699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AI : Chat, Interactive, Knowledge</a:t>
            </a:r>
            <a:endParaRPr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574465-6D10-447A-9644-86B3FD1BE2FF}"/>
              </a:ext>
            </a:extLst>
          </p:cNvPr>
          <p:cNvSpPr/>
          <p:nvPr/>
        </p:nvSpPr>
        <p:spPr>
          <a:xfrm>
            <a:off x="5843485" y="1836173"/>
            <a:ext cx="2187142" cy="35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Human : </a:t>
            </a:r>
          </a:p>
          <a:p>
            <a:r>
              <a:rPr lang="en-US" altLang="zh-CN" dirty="0"/>
              <a:t>    Think</a:t>
            </a:r>
          </a:p>
          <a:p>
            <a:r>
              <a:rPr lang="en-US" altLang="zh-CN" dirty="0"/>
              <a:t>    Inference</a:t>
            </a:r>
          </a:p>
          <a:p>
            <a:r>
              <a:rPr lang="en-US" altLang="zh-CN" dirty="0"/>
              <a:t>    Work</a:t>
            </a:r>
          </a:p>
          <a:p>
            <a:r>
              <a:rPr lang="en-US" altLang="zh-CN" dirty="0"/>
              <a:t>    Using Tools</a:t>
            </a:r>
          </a:p>
          <a:p>
            <a:r>
              <a:rPr lang="en-US" altLang="zh-CN" dirty="0"/>
              <a:t>    Memory</a:t>
            </a:r>
          </a:p>
          <a:p>
            <a:r>
              <a:rPr lang="en-US" altLang="zh-CN" dirty="0"/>
              <a:t>    .</a:t>
            </a:r>
          </a:p>
          <a:p>
            <a:r>
              <a:rPr lang="en-US" altLang="zh-CN" dirty="0"/>
              <a:t>    .</a:t>
            </a:r>
          </a:p>
          <a:p>
            <a:r>
              <a:rPr lang="en-US" altLang="zh-CN" dirty="0"/>
              <a:t>    .</a:t>
            </a:r>
          </a:p>
        </p:txBody>
      </p:sp>
    </p:spTree>
    <p:extLst>
      <p:ext uri="{BB962C8B-B14F-4D97-AF65-F5344CB8AC3E}">
        <p14:creationId xmlns:p14="http://schemas.microsoft.com/office/powerpoint/2010/main" val="370204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8D2AD-A3AF-468D-BE5F-20535480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Agent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5887A-F370-406E-81AB-5A759FED3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72" y="2104213"/>
            <a:ext cx="10768181" cy="4064989"/>
          </a:xfrm>
          <a:prstGeom prst="rect">
            <a:avLst/>
          </a:prstGeom>
        </p:spPr>
      </p:pic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01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4CEFF-B31C-46ED-90B9-A9473AB1C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Agent - Panning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28A31-5164-4B96-841B-063C48CE9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02967" cy="4351338"/>
          </a:xfrm>
        </p:spPr>
        <p:txBody>
          <a:bodyPr/>
          <a:lstStyle/>
          <a:p>
            <a:r>
              <a:rPr lang="en-US" altLang="zh-CN" dirty="0"/>
              <a:t>How does human work</a:t>
            </a:r>
            <a:endParaRPr lang="zh-CN" altLang="en-US" dirty="0"/>
          </a:p>
        </p:txBody>
      </p:sp>
      <p:pic>
        <p:nvPicPr>
          <p:cNvPr id="4" name="Picture 3" descr="A diagram of a plan do check act and plan&#10;&#10;Description automatically generated">
            <a:extLst>
              <a:ext uri="{FF2B5EF4-FFF2-40B4-BE49-F238E27FC236}">
                <a16:creationId xmlns:a16="http://schemas.microsoft.com/office/drawing/2014/main" id="{46C04994-7F52-47B9-A031-DF8B1CB6A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424" y="2337520"/>
            <a:ext cx="3834973" cy="336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8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1363B-8CB6-40A7-9A6E-788D57BC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 Tools Suggestion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D134B-93CB-4F93-8B44-23762619A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Why Suggestion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Original AI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Powerful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Stable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Easily bypass restrictions</a:t>
            </a:r>
          </a:p>
          <a:p>
            <a:r>
              <a:rPr lang="en-US" altLang="zh-CN" dirty="0"/>
              <a:t>Suggestions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/>
              <a:t> Bing AI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https://www.bing.com/chat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/>
              <a:t> POE : </a:t>
            </a:r>
            <a:r>
              <a:rPr lang="en-US" altLang="zh-CN" dirty="0">
                <a:hlinkClick r:id="rId4"/>
              </a:rPr>
              <a:t>https://poe.com/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19BC2940-49E3-4A9D-B52A-DC2B37C563A1}"/>
              </a:ext>
            </a:extLst>
          </p:cNvPr>
          <p:cNvSpPr/>
          <p:nvPr/>
        </p:nvSpPr>
        <p:spPr>
          <a:xfrm>
            <a:off x="5075068" y="2627789"/>
            <a:ext cx="3598415" cy="955614"/>
          </a:xfrm>
          <a:prstGeom prst="wedgeEllipseCallout">
            <a:avLst>
              <a:gd name="adj1" fmla="val -55821"/>
              <a:gd name="adj2" fmla="val 13776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RAG</a:t>
            </a:r>
          </a:p>
          <a:p>
            <a:pPr algn="ctr"/>
            <a:r>
              <a:rPr lang="en-US" altLang="zh-CN" dirty="0"/>
              <a:t>Can access web directly</a:t>
            </a:r>
            <a:endParaRPr lang="zh-CN" altLang="en-US" dirty="0"/>
          </a:p>
        </p:txBody>
      </p:sp>
      <p:sp>
        <p:nvSpPr>
          <p:cNvPr id="9" name="Ribbon: Tilted Up 8">
            <a:extLst>
              <a:ext uri="{FF2B5EF4-FFF2-40B4-BE49-F238E27FC236}">
                <a16:creationId xmlns:a16="http://schemas.microsoft.com/office/drawing/2014/main" id="{2621E9BD-2DC8-451E-8E8A-3689CE8E0498}"/>
              </a:ext>
            </a:extLst>
          </p:cNvPr>
          <p:cNvSpPr/>
          <p:nvPr/>
        </p:nvSpPr>
        <p:spPr>
          <a:xfrm>
            <a:off x="6658251" y="4332300"/>
            <a:ext cx="2894121" cy="435006"/>
          </a:xfrm>
          <a:prstGeom prst="ribbon2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Suggestion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87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0356-04F3-4B59-880B-8547F71E4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Bonus Topic: How to Access AI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30834-EB38-4AF9-B567-D0359DE3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29" y="1812591"/>
            <a:ext cx="1876231" cy="18819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F4E60E-90DA-4093-A2D6-99E5D8229665}"/>
              </a:ext>
            </a:extLst>
          </p:cNvPr>
          <p:cNvSpPr/>
          <p:nvPr/>
        </p:nvSpPr>
        <p:spPr>
          <a:xfrm>
            <a:off x="838201" y="2357366"/>
            <a:ext cx="1260629" cy="6924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hlinkClick r:id="rId3"/>
              </a:rPr>
              <a:t>VPS</a:t>
            </a:r>
            <a:endParaRPr lang="en-US" altLang="zh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D87F61-4D08-401C-B6B1-BB52775F8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308" y="1788341"/>
            <a:ext cx="1948107" cy="1930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B10C35-8CF0-42FF-A927-FF3F1157A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391" y="4045112"/>
            <a:ext cx="1948107" cy="19361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C8BD3D-8B90-4AF9-AF4A-0EFDDFDBD601}"/>
              </a:ext>
            </a:extLst>
          </p:cNvPr>
          <p:cNvSpPr/>
          <p:nvPr/>
        </p:nvSpPr>
        <p:spPr>
          <a:xfrm>
            <a:off x="838200" y="4666981"/>
            <a:ext cx="1260629" cy="6924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hlinkClick r:id="rId6"/>
              </a:rPr>
              <a:t>Client Linux</a:t>
            </a:r>
            <a:endParaRPr lang="zh-CN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76D81C-3027-49A9-95F8-4E27087B9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5639" y="4011975"/>
            <a:ext cx="2021010" cy="2002469"/>
          </a:xfrm>
          <a:prstGeom prst="rect">
            <a:avLst/>
          </a:prstGeom>
        </p:spPr>
      </p:pic>
      <p:pic>
        <p:nvPicPr>
          <p:cNvPr id="1026" name="Picture 2" descr="upload.wikimedia.org/wikipedia/commons/thumb/e/e1/...">
            <a:extLst>
              <a:ext uri="{FF2B5EF4-FFF2-40B4-BE49-F238E27FC236}">
                <a16:creationId xmlns:a16="http://schemas.microsoft.com/office/drawing/2014/main" id="{6F0021AB-51FF-4B23-9EA1-F60282932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557" y="2775303"/>
            <a:ext cx="1073401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load.wikimedia.org/wikipedia/commons/9/98/Micros...">
            <a:extLst>
              <a:ext uri="{FF2B5EF4-FFF2-40B4-BE49-F238E27FC236}">
                <a16:creationId xmlns:a16="http://schemas.microsoft.com/office/drawing/2014/main" id="{79139347-A395-4FB0-90CD-122F6005A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684" y="2805731"/>
            <a:ext cx="1073401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CF5138-DBBA-4696-A8C4-C65072D148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7666" y="4460651"/>
            <a:ext cx="3677189" cy="61007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B5B4954-B328-42BE-9EEF-810D1AD3AD62}"/>
              </a:ext>
            </a:extLst>
          </p:cNvPr>
          <p:cNvSpPr/>
          <p:nvPr/>
        </p:nvSpPr>
        <p:spPr>
          <a:xfrm>
            <a:off x="9683725" y="3077936"/>
            <a:ext cx="501192" cy="4681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490027-48EE-4952-99F7-BA5E085EE0BC}"/>
              </a:ext>
            </a:extLst>
          </p:cNvPr>
          <p:cNvSpPr/>
          <p:nvPr/>
        </p:nvSpPr>
        <p:spPr>
          <a:xfrm>
            <a:off x="9692080" y="3848704"/>
            <a:ext cx="501192" cy="468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0490BE-3FAF-4014-A376-6B3D6258AB06}"/>
              </a:ext>
            </a:extLst>
          </p:cNvPr>
          <p:cNvSpPr/>
          <p:nvPr/>
        </p:nvSpPr>
        <p:spPr>
          <a:xfrm>
            <a:off x="4648641" y="2357366"/>
            <a:ext cx="1260629" cy="6924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hlinkClick r:id="rId11"/>
              </a:rPr>
              <a:t>Server</a:t>
            </a:r>
            <a:endParaRPr lang="en-US" altLang="zh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1A5470-9D14-421B-955E-5E84EA46E686}"/>
              </a:ext>
            </a:extLst>
          </p:cNvPr>
          <p:cNvSpPr/>
          <p:nvPr/>
        </p:nvSpPr>
        <p:spPr>
          <a:xfrm>
            <a:off x="4648640" y="4666979"/>
            <a:ext cx="1260629" cy="6924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hlinkClick r:id="rId12"/>
              </a:rPr>
              <a:t>Client (Windows)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0583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DD2B5-3FEE-43A7-8D60-95176AFF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Principle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DE149-3462-4716-8185-9ACAB76BE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509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77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152FB-58B6-43D6-B090-D26CA451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Prompt Engineering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3AE5EF-EC58-4750-A9A1-6104D306D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4207933" y="1372177"/>
            <a:ext cx="7347537" cy="4114621"/>
          </a:xfrm>
          <a:prstGeom prst="rect">
            <a:avLst/>
          </a:prstGeom>
          <a:noFill/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875F319-AFDB-4DCE-BB96-17037C9BC9CA}"/>
              </a:ext>
            </a:extLst>
          </p:cNvPr>
          <p:cNvSpPr txBox="1"/>
          <p:nvPr/>
        </p:nvSpPr>
        <p:spPr>
          <a:xfrm>
            <a:off x="636530" y="5198471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https://prompt-guide.xiniushu.com/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https://www.promptingguide.ai/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https://learnprompting.org/zh-Hans/docs/intro</a:t>
            </a:r>
          </a:p>
        </p:txBody>
      </p:sp>
    </p:spTree>
    <p:extLst>
      <p:ext uri="{BB962C8B-B14F-4D97-AF65-F5344CB8AC3E}">
        <p14:creationId xmlns:p14="http://schemas.microsoft.com/office/powerpoint/2010/main" val="2866539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5910F-1A08-4E49-B770-53E062217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Chain of Thought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5CAC7-3242-4798-8645-99609330C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312" y="1845426"/>
            <a:ext cx="8856322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DB68-90F6-4218-9FD5-341F9BD4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Prompts Principle – Clarify instruction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85458-FA3D-4CD1-82C6-38ACD5213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131"/>
            <a:ext cx="10515600" cy="5062194"/>
          </a:xfrm>
        </p:spPr>
        <p:txBody>
          <a:bodyPr>
            <a:normAutofit/>
          </a:bodyPr>
          <a:lstStyle/>
          <a:p>
            <a:r>
              <a:rPr lang="en-US" altLang="zh-CN" dirty="0"/>
              <a:t>Specify the language of the conversation</a:t>
            </a:r>
          </a:p>
          <a:p>
            <a:pPr lvl="1"/>
            <a:r>
              <a:rPr lang="en-US" altLang="zh-CN" dirty="0"/>
              <a:t>Or conversation starts with you Language</a:t>
            </a:r>
          </a:p>
          <a:p>
            <a:r>
              <a:rPr lang="en-US" altLang="zh-CN" dirty="0"/>
              <a:t>Use delimiters to clearly indicate different parts of prompts</a:t>
            </a:r>
          </a:p>
          <a:p>
            <a:pPr lvl="1"/>
            <a:r>
              <a:rPr lang="en-US" altLang="zh-CN" dirty="0"/>
              <a:t>Quotes</a:t>
            </a:r>
            <a:r>
              <a:rPr lang="zh-CN" altLang="en-US" dirty="0"/>
              <a:t>，</a:t>
            </a:r>
            <a:r>
              <a:rPr lang="en-US" altLang="zh-CN" dirty="0"/>
              <a:t>Triple quotes, brackets, XML tags</a:t>
            </a:r>
          </a:p>
          <a:p>
            <a:pPr lvl="1"/>
            <a:r>
              <a:rPr lang="en-US" altLang="zh-CN" dirty="0"/>
              <a:t>Differentiate between prompts and data</a:t>
            </a:r>
          </a:p>
          <a:p>
            <a:r>
              <a:rPr lang="en-US" altLang="zh-CN" dirty="0"/>
              <a:t>Give scenarios</a:t>
            </a:r>
          </a:p>
          <a:p>
            <a:pPr lvl="1"/>
            <a:r>
              <a:rPr lang="en-US" altLang="zh-CN" dirty="0"/>
              <a:t>Different scenario may get different result</a:t>
            </a:r>
          </a:p>
          <a:p>
            <a:r>
              <a:rPr lang="en-US" altLang="zh-CN" dirty="0"/>
              <a:t>Provide sufficient context</a:t>
            </a:r>
          </a:p>
          <a:p>
            <a:pPr lvl="1"/>
            <a:r>
              <a:rPr lang="en-US" altLang="zh-CN" dirty="0"/>
              <a:t>Generated results are context-sensitive</a:t>
            </a:r>
          </a:p>
          <a:p>
            <a:r>
              <a:rPr lang="en-US" altLang="zh-CN" dirty="0"/>
              <a:t>Provide examples</a:t>
            </a:r>
          </a:p>
          <a:p>
            <a:pPr lvl="1"/>
            <a:r>
              <a:rPr lang="en-US" altLang="zh-CN" dirty="0"/>
              <a:t>Having a template is easier than starting from scratch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2889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17317-B97C-41DA-ABDA-59489E80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Prompts Principle – Guide AI to think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B731E-77AE-4E02-BBA7-6D2A5FA89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Guide AI to give the right direction</a:t>
            </a:r>
          </a:p>
          <a:p>
            <a:r>
              <a:rPr lang="en-US" altLang="zh-CN" dirty="0"/>
              <a:t>Guide AI disassemble steps</a:t>
            </a:r>
          </a:p>
          <a:p>
            <a:r>
              <a:rPr lang="en-US" altLang="zh-CN" dirty="0"/>
              <a:t>Guide AI to give context</a:t>
            </a:r>
          </a:p>
          <a:p>
            <a:r>
              <a:rPr lang="en-US" altLang="zh-CN" dirty="0"/>
              <a:t>Guide AI reflection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1456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1004</TotalTime>
  <Words>1052</Words>
  <Application>Microsoft Office PowerPoint</Application>
  <PresentationFormat>Widescreen</PresentationFormat>
  <Paragraphs>195</Paragraphs>
  <Slides>28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等线</vt:lpstr>
      <vt:lpstr>等线 Light</vt:lpstr>
      <vt:lpstr>微软雅黑</vt:lpstr>
      <vt:lpstr>Arial</vt:lpstr>
      <vt:lpstr>Calibri</vt:lpstr>
      <vt:lpstr>Wingdings</vt:lpstr>
      <vt:lpstr>Office Theme</vt:lpstr>
      <vt:lpstr>Package</vt:lpstr>
      <vt:lpstr>Packager Shell Object</vt:lpstr>
      <vt:lpstr>Hugging AI </vt:lpstr>
      <vt:lpstr>Demo - Empower Traditional Applications</vt:lpstr>
      <vt:lpstr>LLM Tools Suggestion</vt:lpstr>
      <vt:lpstr>Bonus Topic: How to Access AI</vt:lpstr>
      <vt:lpstr>Principle</vt:lpstr>
      <vt:lpstr>Prompt Engineering</vt:lpstr>
      <vt:lpstr>Chain of Thought</vt:lpstr>
      <vt:lpstr>Prompts Principle – Clarify instruction</vt:lpstr>
      <vt:lpstr>Prompts Principle – Guide AI to think</vt:lpstr>
      <vt:lpstr>Prompts Principle – Iterate and adjust</vt:lpstr>
      <vt:lpstr>GPT Programing - Prolegomenon</vt:lpstr>
      <vt:lpstr>GPT Programing - Operation</vt:lpstr>
      <vt:lpstr>GPT Programing - Operation</vt:lpstr>
      <vt:lpstr>GPT Programing - Tips</vt:lpstr>
      <vt:lpstr>GPT Programing - Example</vt:lpstr>
      <vt:lpstr>Problem</vt:lpstr>
      <vt:lpstr>Retrieval-Augmented Generation（RAG）</vt:lpstr>
      <vt:lpstr>RAG Prompt</vt:lpstr>
      <vt:lpstr>Database &amp; Indexing</vt:lpstr>
      <vt:lpstr>Encoding</vt:lpstr>
      <vt:lpstr>Embedding</vt:lpstr>
      <vt:lpstr>Vector Database</vt:lpstr>
      <vt:lpstr>Imagine</vt:lpstr>
      <vt:lpstr>Imagine</vt:lpstr>
      <vt:lpstr>Agent</vt:lpstr>
      <vt:lpstr>What’s Agent - AI vs Human</vt:lpstr>
      <vt:lpstr>What’s Agent</vt:lpstr>
      <vt:lpstr>Agent - Panning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Hugging AI </dc:title>
  <dc:creator>Yufei QIU</dc:creator>
  <cp:lastModifiedBy>Yufei QIU</cp:lastModifiedBy>
  <cp:revision>231</cp:revision>
  <dcterms:created xsi:type="dcterms:W3CDTF">2024-03-29T02:02:01Z</dcterms:created>
  <dcterms:modified xsi:type="dcterms:W3CDTF">2024-05-07T09:12:30Z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507802-f8e4-4e38-829c-ac8ea9b241e4_Enabled">
    <vt:lpwstr>true</vt:lpwstr>
  </property>
  <property fmtid="{D5CDD505-2E9C-101B-9397-08002B2CF9AE}" pid="3" name="MSIP_Label_23507802-f8e4-4e38-829c-ac8ea9b241e4_SetDate">
    <vt:lpwstr>2024-05-07T09:12:30Z</vt:lpwstr>
  </property>
  <property fmtid="{D5CDD505-2E9C-101B-9397-08002B2CF9AE}" pid="4" name="MSIP_Label_23507802-f8e4-4e38-829c-ac8ea9b241e4_Method">
    <vt:lpwstr>Privileged</vt:lpwstr>
  </property>
  <property fmtid="{D5CDD505-2E9C-101B-9397-08002B2CF9AE}" pid="5" name="MSIP_Label_23507802-f8e4-4e38-829c-ac8ea9b241e4_Name">
    <vt:lpwstr>Public v2</vt:lpwstr>
  </property>
  <property fmtid="{D5CDD505-2E9C-101B-9397-08002B2CF9AE}" pid="6" name="MSIP_Label_23507802-f8e4-4e38-829c-ac8ea9b241e4_SiteId">
    <vt:lpwstr>6e51e1ad-c54b-4b39-b598-0ffe9ae68fef</vt:lpwstr>
  </property>
  <property fmtid="{D5CDD505-2E9C-101B-9397-08002B2CF9AE}" pid="7" name="MSIP_Label_23507802-f8e4-4e38-829c-ac8ea9b241e4_ActionId">
    <vt:lpwstr>d6b83245-a0c4-4bf8-a9c3-f76880672cc3</vt:lpwstr>
  </property>
  <property fmtid="{D5CDD505-2E9C-101B-9397-08002B2CF9AE}" pid="8" name="MSIP_Label_23507802-f8e4-4e38-829c-ac8ea9b241e4_ContentBits">
    <vt:lpwstr>2</vt:lpwstr>
  </property>
</Properties>
</file>